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95" r:id="rId3"/>
    <p:sldId id="296" r:id="rId4"/>
    <p:sldId id="297" r:id="rId5"/>
    <p:sldId id="298" r:id="rId6"/>
    <p:sldId id="304" r:id="rId7"/>
    <p:sldId id="303" r:id="rId8"/>
    <p:sldId id="302" r:id="rId9"/>
    <p:sldId id="294" r:id="rId10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E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4622" autoAdjust="0"/>
  </p:normalViewPr>
  <p:slideViewPr>
    <p:cSldViewPr>
      <p:cViewPr>
        <p:scale>
          <a:sx n="50" d="100"/>
          <a:sy n="50" d="100"/>
        </p:scale>
        <p:origin x="677" y="149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06B21-1AE9-4D9E-A764-3EA9F7E72443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0625" cy="424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CB7D8-C9EB-47EB-845C-FBDDD2102E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3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CB7D8-C9EB-47EB-845C-FBDDD2102E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5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5CB7D8-C9EB-47EB-845C-FBDDD2102E0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5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1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3915" y="2144578"/>
            <a:ext cx="18056269" cy="3743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3915" y="2144578"/>
            <a:ext cx="18056269" cy="3743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935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A1E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80060" y="1692275"/>
            <a:ext cx="18703926" cy="4174220"/>
          </a:xfrm>
          <a:prstGeom prst="rect">
            <a:avLst/>
          </a:prstGeom>
        </p:spPr>
        <p:txBody>
          <a:bodyPr vert="horz" wrap="square" lIns="0" tIns="476250" rIns="0" bIns="0" rtlCol="0">
            <a:spAutoFit/>
          </a:bodyPr>
          <a:lstStyle/>
          <a:p>
            <a:pPr marL="12700" marR="5080" algn="l">
              <a:spcBef>
                <a:spcPts val="3750"/>
              </a:spcBef>
            </a:pPr>
            <a:r>
              <a:rPr lang="ru-RU" sz="8000" spc="120" dirty="0"/>
              <a:t>Разработка модели для прогнозирования нарушений                   в работе ИТ-решений</a:t>
            </a:r>
            <a:endParaRPr sz="8000" spc="12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A8EBFD-DCA0-4897-91E6-51EF729F6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0" y="6111875"/>
            <a:ext cx="4475163" cy="11214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60D2B8-0E02-458A-ADF7-2403EEE8CB2B}"/>
              </a:ext>
            </a:extLst>
          </p:cNvPr>
          <p:cNvSpPr txBox="1"/>
          <p:nvPr/>
        </p:nvSpPr>
        <p:spPr>
          <a:xfrm>
            <a:off x="8528050" y="8430853"/>
            <a:ext cx="11090030" cy="237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14"/>
              </a:spcBef>
            </a:pPr>
            <a:r>
              <a:rPr lang="ru-RU" sz="2400" i="1" spc="75" dirty="0">
                <a:solidFill>
                  <a:schemeClr val="bg1"/>
                </a:solidFill>
                <a:latin typeface="Trebuchet MS"/>
                <a:cs typeface="Trebuchet MS"/>
              </a:rPr>
              <a:t>Команда:</a:t>
            </a:r>
            <a:r>
              <a:rPr lang="ru-RU" sz="2400" spc="7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en-US" sz="2400" b="1" spc="75" dirty="0" err="1">
                <a:solidFill>
                  <a:schemeClr val="bg1"/>
                </a:solidFill>
                <a:latin typeface="Trebuchet MS"/>
                <a:cs typeface="Trebuchet MS"/>
              </a:rPr>
              <a:t>GibData</a:t>
            </a:r>
            <a:endParaRPr lang="ru-RU" sz="2400" b="1" spc="75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700" algn="r">
              <a:lnSpc>
                <a:spcPct val="100000"/>
              </a:lnSpc>
              <a:spcBef>
                <a:spcPts val="114"/>
              </a:spcBef>
            </a:pPr>
            <a:endParaRPr lang="ru-RU" sz="2400" spc="75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700" algn="r">
              <a:lnSpc>
                <a:spcPct val="100000"/>
              </a:lnSpc>
              <a:spcBef>
                <a:spcPts val="114"/>
              </a:spcBef>
            </a:pPr>
            <a:r>
              <a:rPr lang="ru-RU" sz="2400" spc="75" dirty="0">
                <a:solidFill>
                  <a:schemeClr val="bg1"/>
                </a:solidFill>
                <a:latin typeface="Trebuchet MS"/>
                <a:cs typeface="Trebuchet MS"/>
              </a:rPr>
              <a:t>Лямин Артемий Дмитриевич</a:t>
            </a:r>
          </a:p>
          <a:p>
            <a:pPr marL="12700" algn="r">
              <a:spcBef>
                <a:spcPts val="114"/>
              </a:spcBef>
            </a:pPr>
            <a:r>
              <a:rPr lang="ru-RU" sz="2400" spc="75" dirty="0">
                <a:solidFill>
                  <a:schemeClr val="bg1"/>
                </a:solidFill>
                <a:latin typeface="Trebuchet MS"/>
                <a:cs typeface="Trebuchet MS"/>
              </a:rPr>
              <a:t>Смурыгина Виктория Владимировна                 </a:t>
            </a:r>
          </a:p>
          <a:p>
            <a:pPr marL="12700" algn="r">
              <a:spcBef>
                <a:spcPts val="114"/>
              </a:spcBef>
            </a:pPr>
            <a:r>
              <a:rPr lang="ru-RU" sz="2400" spc="75" dirty="0">
                <a:solidFill>
                  <a:schemeClr val="bg1"/>
                </a:solidFill>
                <a:latin typeface="Trebuchet MS"/>
                <a:cs typeface="Trebuchet MS"/>
              </a:rPr>
              <a:t>Симановский Роман Сергеевич</a:t>
            </a:r>
          </a:p>
          <a:p>
            <a:pPr marL="12700" algn="r">
              <a:lnSpc>
                <a:spcPct val="100000"/>
              </a:lnSpc>
              <a:spcBef>
                <a:spcPts val="114"/>
              </a:spcBef>
            </a:pPr>
            <a:r>
              <a:rPr lang="ru-RU" sz="2400" spc="75" dirty="0" err="1">
                <a:solidFill>
                  <a:schemeClr val="bg1"/>
                </a:solidFill>
                <a:latin typeface="Trebuchet MS"/>
                <a:cs typeface="Trebuchet MS"/>
              </a:rPr>
              <a:t>Логвинов</a:t>
            </a:r>
            <a:r>
              <a:rPr lang="ru-RU" sz="2400" spc="75" dirty="0">
                <a:solidFill>
                  <a:schemeClr val="bg1"/>
                </a:solidFill>
                <a:latin typeface="Trebuchet MS"/>
                <a:cs typeface="Trebuchet MS"/>
              </a:rPr>
              <a:t> Максим Станиславович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BABED18-F149-427E-9268-285FFD1B5E70}"/>
              </a:ext>
            </a:extLst>
          </p:cNvPr>
          <p:cNvSpPr/>
          <p:nvPr/>
        </p:nvSpPr>
        <p:spPr>
          <a:xfrm>
            <a:off x="10052050" y="0"/>
            <a:ext cx="10052049" cy="1130934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A1E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2CE2D92-7FDD-42E9-A814-5145CE1714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650" y="625475"/>
            <a:ext cx="7467600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01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ru-RU" sz="8250" b="0" kern="0" spc="-5" dirty="0">
                <a:solidFill>
                  <a:srgbClr val="2A1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Немного о нас</a:t>
            </a:r>
            <a:endParaRPr lang="ru-RU" sz="825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36A1E1-E59A-48BE-B4AC-E792FE08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674" y="2492374"/>
            <a:ext cx="8432799" cy="6324600"/>
          </a:xfrm>
          <a:prstGeom prst="round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2C853A4-5578-4609-B78E-F33D1011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2492374"/>
            <a:ext cx="8388350" cy="7902163"/>
          </a:xfrm>
        </p:spPr>
        <p:txBody>
          <a:bodyPr/>
          <a:lstStyle/>
          <a:p>
            <a:r>
              <a:rPr lang="ru-RU" sz="3950" b="0" dirty="0">
                <a:solidFill>
                  <a:schemeClr val="tx1"/>
                </a:solidFill>
              </a:rPr>
              <a:t>Мы студенты РТУ МИРЭА кафедры Прикладная математика</a:t>
            </a:r>
            <a:br>
              <a:rPr lang="ru-RU" sz="3950" b="0" dirty="0">
                <a:solidFill>
                  <a:schemeClr val="tx1"/>
                </a:solidFill>
              </a:rPr>
            </a:br>
            <a:br>
              <a:rPr lang="ru-RU" sz="3950" b="0" dirty="0">
                <a:solidFill>
                  <a:schemeClr val="tx1"/>
                </a:solidFill>
              </a:rPr>
            </a:br>
            <a:r>
              <a:rPr lang="ru-RU" sz="3950" b="0" dirty="0">
                <a:solidFill>
                  <a:schemeClr val="tx1"/>
                </a:solidFill>
              </a:rPr>
              <a:t>Интересуемся </a:t>
            </a:r>
            <a:r>
              <a:rPr lang="en-US" sz="3950" b="0" dirty="0">
                <a:solidFill>
                  <a:schemeClr val="tx1"/>
                </a:solidFill>
              </a:rPr>
              <a:t>data science </a:t>
            </a:r>
            <a:r>
              <a:rPr lang="ru-RU" sz="3950" b="0" dirty="0">
                <a:solidFill>
                  <a:schemeClr val="tx1"/>
                </a:solidFill>
              </a:rPr>
              <a:t>и </a:t>
            </a:r>
            <a:r>
              <a:rPr lang="en-US" sz="3950" b="0" dirty="0">
                <a:solidFill>
                  <a:schemeClr val="tx1"/>
                </a:solidFill>
              </a:rPr>
              <a:t>machine learning</a:t>
            </a:r>
            <a:r>
              <a:rPr lang="ru-RU" sz="3950" b="0" dirty="0">
                <a:solidFill>
                  <a:schemeClr val="tx1"/>
                </a:solidFill>
              </a:rPr>
              <a:t>. Любим решать нетривиальные задачи :)</a:t>
            </a:r>
            <a:br>
              <a:rPr lang="en-US" sz="3950" b="0" dirty="0">
                <a:solidFill>
                  <a:schemeClr val="tx1"/>
                </a:solidFill>
              </a:rPr>
            </a:br>
            <a:br>
              <a:rPr lang="en-US" sz="3950" b="0" dirty="0">
                <a:solidFill>
                  <a:schemeClr val="tx1"/>
                </a:solidFill>
              </a:rPr>
            </a:br>
            <a:r>
              <a:rPr lang="ru-RU" sz="3950" b="0" dirty="0">
                <a:solidFill>
                  <a:schemeClr val="tx1"/>
                </a:solidFill>
              </a:rPr>
              <a:t>Мы готовы применить наши знания и навыки для создания инновационных ИТ-решений, которые будут надежны и безопасны для ваших бизнес-процессов!</a:t>
            </a:r>
          </a:p>
        </p:txBody>
      </p:sp>
    </p:spTree>
    <p:extLst>
      <p:ext uri="{BB962C8B-B14F-4D97-AF65-F5344CB8AC3E}">
        <p14:creationId xmlns:p14="http://schemas.microsoft.com/office/powerpoint/2010/main" val="337630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1DB6BE-78E4-4C2B-8368-396E0979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450" y="4664075"/>
            <a:ext cx="14935200" cy="3039294"/>
          </a:xfrm>
        </p:spPr>
        <p:txBody>
          <a:bodyPr/>
          <a:lstStyle/>
          <a:p>
            <a:pPr algn="ctr"/>
            <a:r>
              <a:rPr lang="ru-RU" sz="3950" b="0" dirty="0">
                <a:solidFill>
                  <a:schemeClr val="tx1"/>
                </a:solidFill>
              </a:rPr>
              <a:t>Необходимо разработать модель для прогнозирования и поддержки стабильной работы ИТ-решений. Минимизировать ошибки системы с помощью повышения качества классификации запросов </a:t>
            </a:r>
            <a:r>
              <a:rPr lang="ru-RU" sz="3950" b="0" dirty="0" err="1">
                <a:solidFill>
                  <a:schemeClr val="tx1"/>
                </a:solidFill>
              </a:rPr>
              <a:t>засчет</a:t>
            </a:r>
            <a:r>
              <a:rPr lang="ru-RU" sz="3950" b="0" dirty="0">
                <a:solidFill>
                  <a:schemeClr val="tx1"/>
                </a:solidFill>
              </a:rPr>
              <a:t> выявления в данных аномалий и причин их возникновения.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9E92E68-1BE9-4F41-A4A9-997498CD2E54}"/>
              </a:ext>
            </a:extLst>
          </p:cNvPr>
          <p:cNvSpPr txBox="1">
            <a:spLocks/>
          </p:cNvSpPr>
          <p:nvPr/>
        </p:nvSpPr>
        <p:spPr>
          <a:xfrm>
            <a:off x="1023917" y="887817"/>
            <a:ext cx="13523933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01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ru-RU" sz="8250" b="0" kern="0" spc="-5" dirty="0">
                <a:solidFill>
                  <a:srgbClr val="2A1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Проблематика</a:t>
            </a:r>
            <a:endParaRPr lang="ru-RU" sz="825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6F564E-6593-4F8D-84F0-2753A8003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7" y="2220177"/>
            <a:ext cx="3989732" cy="99978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DA472C9-107E-4730-8222-994EE7B3CA98}"/>
              </a:ext>
            </a:extLst>
          </p:cNvPr>
          <p:cNvSpPr/>
          <p:nvPr/>
        </p:nvSpPr>
        <p:spPr>
          <a:xfrm>
            <a:off x="2575560" y="7788275"/>
            <a:ext cx="14944090" cy="45719"/>
          </a:xfrm>
          <a:prstGeom prst="rect">
            <a:avLst/>
          </a:prstGeom>
          <a:solidFill>
            <a:srgbClr val="2A1EFF"/>
          </a:solidFill>
          <a:ln>
            <a:solidFill>
              <a:srgbClr val="2A1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729AE46-1C23-499F-9C35-840951443363}"/>
              </a:ext>
            </a:extLst>
          </p:cNvPr>
          <p:cNvSpPr/>
          <p:nvPr/>
        </p:nvSpPr>
        <p:spPr>
          <a:xfrm>
            <a:off x="2584450" y="4533450"/>
            <a:ext cx="14944090" cy="45719"/>
          </a:xfrm>
          <a:prstGeom prst="rect">
            <a:avLst/>
          </a:prstGeom>
          <a:solidFill>
            <a:srgbClr val="2A1EFF"/>
          </a:solidFill>
          <a:ln>
            <a:solidFill>
              <a:srgbClr val="2A1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01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619AD82-D5C1-41C1-97B0-013AB33AC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0024" y="967580"/>
            <a:ext cx="18056225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01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ru-RU" sz="8250" b="0" kern="0" spc="-5" dirty="0">
                <a:solidFill>
                  <a:srgbClr val="2A1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мы сделали</a:t>
            </a:r>
            <a:endParaRPr lang="ru-RU" sz="825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3289208-4879-498C-8CAD-983CF3F8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24" y="2759075"/>
            <a:ext cx="14174156" cy="53580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3950" b="0" dirty="0">
                <a:solidFill>
                  <a:schemeClr val="tx1"/>
                </a:solidFill>
              </a:rPr>
              <a:t>1) Изучили концепцию данных и бизнес-составляющую</a:t>
            </a:r>
            <a:br>
              <a:rPr lang="ru-RU" sz="3950" b="0" dirty="0">
                <a:solidFill>
                  <a:schemeClr val="tx1"/>
                </a:solidFill>
              </a:rPr>
            </a:br>
            <a:r>
              <a:rPr lang="ru-RU" sz="3950" b="0" dirty="0">
                <a:solidFill>
                  <a:schemeClr val="tx1"/>
                </a:solidFill>
              </a:rPr>
              <a:t>2) Провели разведочный анализ</a:t>
            </a:r>
            <a:br>
              <a:rPr lang="ru-RU" sz="3950" b="0" dirty="0">
                <a:solidFill>
                  <a:schemeClr val="tx1"/>
                </a:solidFill>
              </a:rPr>
            </a:br>
            <a:r>
              <a:rPr lang="ru-RU" sz="3950" b="0" dirty="0">
                <a:solidFill>
                  <a:schemeClr val="tx1"/>
                </a:solidFill>
              </a:rPr>
              <a:t>3) Выявили аномалии в данных </a:t>
            </a:r>
            <a:br>
              <a:rPr lang="ru-RU" sz="3950" b="0" dirty="0">
                <a:solidFill>
                  <a:schemeClr val="tx1"/>
                </a:solidFill>
              </a:rPr>
            </a:br>
            <a:r>
              <a:rPr lang="ru-RU" sz="3950" b="0" dirty="0">
                <a:solidFill>
                  <a:schemeClr val="tx1"/>
                </a:solidFill>
              </a:rPr>
              <a:t>4) Определили паттерны их возникновения</a:t>
            </a:r>
            <a:br>
              <a:rPr lang="ru-RU" sz="3950" b="0" dirty="0">
                <a:solidFill>
                  <a:schemeClr val="tx1"/>
                </a:solidFill>
              </a:rPr>
            </a:br>
            <a:r>
              <a:rPr lang="ru-RU" sz="3950" b="0" dirty="0">
                <a:solidFill>
                  <a:schemeClr val="tx1"/>
                </a:solidFill>
              </a:rPr>
              <a:t>5) Разработали 2 решения для бизнеса</a:t>
            </a:r>
            <a:br>
              <a:rPr lang="ru-RU" sz="3950" b="0" dirty="0">
                <a:solidFill>
                  <a:schemeClr val="tx1"/>
                </a:solidFill>
              </a:rPr>
            </a:br>
            <a:r>
              <a:rPr lang="ru-RU" sz="3950" b="0" dirty="0">
                <a:solidFill>
                  <a:schemeClr val="tx1"/>
                </a:solidFill>
              </a:rPr>
              <a:t>6) Реализовали </a:t>
            </a:r>
            <a:r>
              <a:rPr lang="en-US" sz="3950" b="0" dirty="0">
                <a:solidFill>
                  <a:schemeClr val="tx1"/>
                </a:solidFill>
              </a:rPr>
              <a:t>web-</a:t>
            </a:r>
            <a:r>
              <a:rPr lang="ru-RU" sz="3950" b="0" dirty="0">
                <a:solidFill>
                  <a:schemeClr val="tx1"/>
                </a:solidFill>
              </a:rPr>
              <a:t>интерфейс</a:t>
            </a:r>
            <a:endParaRPr lang="ru-RU" sz="3950" b="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2050" name="Picture 2" descr="Вывод ">
            <a:extLst>
              <a:ext uri="{FF2B5EF4-FFF2-40B4-BE49-F238E27FC236}">
                <a16:creationId xmlns:a16="http://schemas.microsoft.com/office/drawing/2014/main" id="{E9E856E4-2BAB-4023-982E-EA116A650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800" y="5624830"/>
            <a:ext cx="2345470" cy="23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резентация ">
            <a:extLst>
              <a:ext uri="{FF2B5EF4-FFF2-40B4-BE49-F238E27FC236}">
                <a16:creationId xmlns:a16="http://schemas.microsoft.com/office/drawing/2014/main" id="{15B852F3-85E0-40C9-9698-0597BA16E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7050" y="3673475"/>
            <a:ext cx="2345470" cy="23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02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430E6D-C339-4AD9-BD02-258A8AC9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859" y="6889750"/>
            <a:ext cx="10828591" cy="4217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9EAECA-3072-4969-B6CE-37E3ED664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624" y="653057"/>
            <a:ext cx="8959059" cy="6236693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F59644D6-7E55-4044-A87D-A649B2C81970}"/>
              </a:ext>
            </a:extLst>
          </p:cNvPr>
          <p:cNvSpPr txBox="1">
            <a:spLocks/>
          </p:cNvSpPr>
          <p:nvPr/>
        </p:nvSpPr>
        <p:spPr>
          <a:xfrm>
            <a:off x="1063742" y="666034"/>
            <a:ext cx="7080016" cy="25641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01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ru-RU" sz="8250" b="0" kern="0" spc="-5" dirty="0">
                <a:solidFill>
                  <a:srgbClr val="2A1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Разведочный </a:t>
            </a:r>
          </a:p>
          <a:p>
            <a:pPr marL="12700">
              <a:spcBef>
                <a:spcPts val="95"/>
              </a:spcBef>
            </a:pPr>
            <a:r>
              <a:rPr lang="ru-RU" sz="8250" b="0" kern="0" spc="-5" dirty="0">
                <a:solidFill>
                  <a:srgbClr val="2A1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  <a:endParaRPr lang="ru-RU" sz="825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EF74BF-051F-492A-A561-08B86FF58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11" b="1484"/>
          <a:stretch/>
        </p:blipFill>
        <p:spPr>
          <a:xfrm>
            <a:off x="908050" y="3902075"/>
            <a:ext cx="7391400" cy="6868002"/>
          </a:xfrm>
          <a:prstGeom prst="rect">
            <a:avLst/>
          </a:prstGeom>
        </p:spPr>
      </p:pic>
      <p:pic>
        <p:nvPicPr>
          <p:cNvPr id="3076" name="Picture 4" descr="Презентация">
            <a:extLst>
              <a:ext uri="{FF2B5EF4-FFF2-40B4-BE49-F238E27FC236}">
                <a16:creationId xmlns:a16="http://schemas.microsoft.com/office/drawing/2014/main" id="{D7C108F2-2005-4470-8F28-2D3DA4CB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201099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93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B39F89DD-3325-469D-8B6D-7C56FC3900E5}"/>
              </a:ext>
            </a:extLst>
          </p:cNvPr>
          <p:cNvSpPr/>
          <p:nvPr/>
        </p:nvSpPr>
        <p:spPr>
          <a:xfrm>
            <a:off x="1" y="1"/>
            <a:ext cx="10052049" cy="1130934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A1E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3AD9E67-A9C8-4494-A412-30326529F03D}"/>
              </a:ext>
            </a:extLst>
          </p:cNvPr>
          <p:cNvSpPr txBox="1">
            <a:spLocks/>
          </p:cNvSpPr>
          <p:nvPr/>
        </p:nvSpPr>
        <p:spPr>
          <a:xfrm>
            <a:off x="4337050" y="4587875"/>
            <a:ext cx="10896600" cy="12817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0">
              <a:defRPr sz="101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ru-RU" sz="8250" b="0" kern="0" spc="-5" dirty="0">
                <a:latin typeface="Arial" panose="020B0604020202020204" pitchFamily="34" charset="0"/>
                <a:cs typeface="Arial" panose="020B0604020202020204" pitchFamily="34" charset="0"/>
              </a:rPr>
              <a:t>Выявление</a:t>
            </a:r>
            <a:r>
              <a:rPr lang="ru-RU" sz="8250" b="0" kern="0" spc="-5" dirty="0">
                <a:solidFill>
                  <a:srgbClr val="2A1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аномалий</a:t>
            </a:r>
            <a:endParaRPr lang="ru-RU" sz="825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61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619AD82-D5C1-41C1-97B0-013AB33AC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0850" y="263840"/>
            <a:ext cx="17907000" cy="38209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01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ru-RU" sz="8250" b="0" spc="-5" dirty="0">
                <a:solidFill>
                  <a:srgbClr val="2A1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r>
              <a:rPr lang="en-US" sz="8250" b="0" spc="-5" dirty="0">
                <a:solidFill>
                  <a:srgbClr val="2A1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8250" b="0" spc="-5" dirty="0">
                <a:solidFill>
                  <a:srgbClr val="2A1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оценки корректности классификации поступающих запросов</a:t>
            </a:r>
            <a:endParaRPr lang="ru-RU" sz="825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78E85D1-C4D4-4256-84FF-8F72B53871A4}"/>
              </a:ext>
            </a:extLst>
          </p:cNvPr>
          <p:cNvSpPr/>
          <p:nvPr/>
        </p:nvSpPr>
        <p:spPr>
          <a:xfrm>
            <a:off x="2051052" y="4740275"/>
            <a:ext cx="7162800" cy="556260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FA81FB2-073E-4D70-9497-1373C55CAA8E}"/>
              </a:ext>
            </a:extLst>
          </p:cNvPr>
          <p:cNvSpPr/>
          <p:nvPr/>
        </p:nvSpPr>
        <p:spPr>
          <a:xfrm>
            <a:off x="10737848" y="4740275"/>
            <a:ext cx="7162800" cy="556260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073C4E4-0F99-46E2-AFD2-C448B07D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452" y="5182473"/>
            <a:ext cx="6857999" cy="4678204"/>
          </a:xfrm>
        </p:spPr>
        <p:txBody>
          <a:bodyPr/>
          <a:lstStyle/>
          <a:p>
            <a:pPr algn="ctr"/>
            <a:r>
              <a:rPr lang="ru-RU" sz="3800" b="0" dirty="0">
                <a:solidFill>
                  <a:schemeClr val="tx1"/>
                </a:solidFill>
              </a:rPr>
              <a:t>тяжелое по ресурсам, затратное по времени, но точное по классификации (реализовано на </a:t>
            </a:r>
            <a:r>
              <a:rPr lang="ru-RU" sz="3800" b="0" dirty="0" err="1">
                <a:solidFill>
                  <a:schemeClr val="tx1"/>
                </a:solidFill>
              </a:rPr>
              <a:t>нейросетевом</a:t>
            </a:r>
            <a:r>
              <a:rPr lang="ru-RU" sz="3800" b="0" dirty="0">
                <a:solidFill>
                  <a:schemeClr val="tx1"/>
                </a:solidFill>
              </a:rPr>
              <a:t> подходе (SBERT от SBER) для выделения информации из текста)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976266C-30B0-4CD6-86F4-096DB518907C}"/>
              </a:ext>
            </a:extLst>
          </p:cNvPr>
          <p:cNvSpPr txBox="1">
            <a:spLocks/>
          </p:cNvSpPr>
          <p:nvPr/>
        </p:nvSpPr>
        <p:spPr>
          <a:xfrm>
            <a:off x="11042648" y="5182473"/>
            <a:ext cx="6553199" cy="4678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ru-RU" sz="3800" b="0" kern="0" dirty="0">
                <a:solidFill>
                  <a:schemeClr val="tx1"/>
                </a:solidFill>
              </a:rPr>
              <a:t>быстрое решение, которое можно быстро интегрировать в бизнес, но с меньшей точностью классификации (реализовано с помощью </a:t>
            </a:r>
            <a:r>
              <a:rPr lang="ru-RU" sz="3800" b="0" kern="0" dirty="0" err="1">
                <a:solidFill>
                  <a:schemeClr val="tx1"/>
                </a:solidFill>
              </a:rPr>
              <a:t>Open-Source</a:t>
            </a:r>
            <a:r>
              <a:rPr lang="ru-RU" sz="3800" b="0" kern="0" dirty="0">
                <a:solidFill>
                  <a:schemeClr val="tx1"/>
                </a:solidFill>
              </a:rPr>
              <a:t> модели </a:t>
            </a:r>
            <a:r>
              <a:rPr lang="ru-RU" sz="3800" b="0" kern="0" dirty="0" err="1">
                <a:solidFill>
                  <a:schemeClr val="tx1"/>
                </a:solidFill>
              </a:rPr>
              <a:t>CatBoost</a:t>
            </a:r>
            <a:r>
              <a:rPr lang="ru-RU" sz="3800" b="0" kern="0" dirty="0">
                <a:solidFill>
                  <a:schemeClr val="tx1"/>
                </a:solidFill>
              </a:rPr>
              <a:t> от </a:t>
            </a:r>
            <a:r>
              <a:rPr lang="ru-RU" sz="3800" b="0" kern="0" dirty="0" err="1">
                <a:solidFill>
                  <a:schemeClr val="tx1"/>
                </a:solidFill>
              </a:rPr>
              <a:t>Yandex</a:t>
            </a:r>
            <a:r>
              <a:rPr lang="ru-RU" sz="3800" b="0" kern="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028" name="Picture 4" descr="Презентация ">
            <a:extLst>
              <a:ext uri="{FF2B5EF4-FFF2-40B4-BE49-F238E27FC236}">
                <a16:creationId xmlns:a16="http://schemas.microsoft.com/office/drawing/2014/main" id="{3DB5C3E9-0250-46B3-8FED-A2362B17E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450" y="35210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63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1619AD82-D5C1-41C1-97B0-013AB33AC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450" y="3749675"/>
            <a:ext cx="18056225" cy="2551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1015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ru-RU" sz="8250" b="0" kern="0" spc="-5" dirty="0">
                <a:solidFill>
                  <a:srgbClr val="2A1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Возможности для совершенствования</a:t>
            </a:r>
            <a:endParaRPr lang="ru-RU" sz="825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309F59A-A051-4E69-8406-110651FAE1EB}"/>
              </a:ext>
            </a:extLst>
          </p:cNvPr>
          <p:cNvSpPr/>
          <p:nvPr/>
        </p:nvSpPr>
        <p:spPr>
          <a:xfrm>
            <a:off x="11728450" y="636"/>
            <a:ext cx="8375650" cy="11309349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A1E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098" name="Picture 2" descr="Презентация">
            <a:extLst>
              <a:ext uri="{FF2B5EF4-FFF2-40B4-BE49-F238E27FC236}">
                <a16:creationId xmlns:a16="http://schemas.microsoft.com/office/drawing/2014/main" id="{ACB85012-974E-4C0C-8196-E5555691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912" y="3733119"/>
            <a:ext cx="1292225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12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C32CF1C-076D-4A44-8273-6D5A8471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"/>
            <a:ext cx="5221739" cy="1130935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52A0A41-6B4C-4804-A4F1-71A5F9FF6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22" y="15875"/>
            <a:ext cx="5221739" cy="1130935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756A85C-3268-4A4C-9510-EFFE43913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2363" y="-635"/>
            <a:ext cx="5221739" cy="1130935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6D0A5CB-A5E9-411E-9B22-4D1D17CD2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2050" y="15875"/>
            <a:ext cx="5221739" cy="113093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821939" y="244475"/>
            <a:ext cx="6460222" cy="1311898"/>
          </a:xfrm>
          <a:prstGeom prst="rect">
            <a:avLst/>
          </a:prstGeom>
        </p:spPr>
        <p:txBody>
          <a:bodyPr vert="horz" wrap="square" lIns="0" tIns="476250" rIns="0" bIns="0" rtlCol="0">
            <a:spAutoFit/>
          </a:bodyPr>
          <a:lstStyle/>
          <a:p>
            <a:pPr marL="12700" marR="5080" algn="ctr">
              <a:spcBef>
                <a:spcPts val="3750"/>
              </a:spcBef>
            </a:pPr>
            <a:r>
              <a:rPr lang="ru-RU" sz="5400" spc="120" dirty="0"/>
              <a:t>Команда </a:t>
            </a:r>
            <a:r>
              <a:rPr lang="en-US" sz="5400" spc="120" dirty="0" err="1"/>
              <a:t>GibData</a:t>
            </a:r>
            <a:endParaRPr sz="5400" spc="120" dirty="0"/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B2F388AA-FEFE-4892-9320-8EA5D58A21C8}"/>
              </a:ext>
            </a:extLst>
          </p:cNvPr>
          <p:cNvSpPr txBox="1">
            <a:spLocks/>
          </p:cNvSpPr>
          <p:nvPr/>
        </p:nvSpPr>
        <p:spPr>
          <a:xfrm>
            <a:off x="2759861" y="8245475"/>
            <a:ext cx="14859000" cy="2142894"/>
          </a:xfrm>
          <a:prstGeom prst="rect">
            <a:avLst/>
          </a:prstGeom>
        </p:spPr>
        <p:txBody>
          <a:bodyPr vert="horz" wrap="square" lIns="0" tIns="476250" rIns="0" bIns="0" rtlCol="0">
            <a:spAutoFit/>
          </a:bodyPr>
          <a:lstStyle>
            <a:lvl1pPr marL="0">
              <a:defRPr sz="10150" b="1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spcBef>
                <a:spcPts val="3750"/>
              </a:spcBef>
            </a:pPr>
            <a:r>
              <a:rPr lang="ru-RU" sz="5400" kern="0" spc="120" dirty="0"/>
              <a:t>Спасибо за внимание :)                                                     С радостью ответим на ваши вопросы!</a:t>
            </a:r>
          </a:p>
        </p:txBody>
      </p:sp>
    </p:spTree>
    <p:extLst>
      <p:ext uri="{BB962C8B-B14F-4D97-AF65-F5344CB8AC3E}">
        <p14:creationId xmlns:p14="http://schemas.microsoft.com/office/powerpoint/2010/main" val="156470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A1E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2480</TotalTime>
  <Words>227</Words>
  <Application>Microsoft Office PowerPoint</Application>
  <PresentationFormat>Произвольный</PresentationFormat>
  <Paragraphs>24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Office Theme</vt:lpstr>
      <vt:lpstr>Презентация PowerPoint</vt:lpstr>
      <vt:lpstr>Мы студенты РТУ МИРЭА кафедры Прикладная математика  Интересуемся data science и machine learning. Любим решать нетривиальные задачи :)  Мы готовы применить наши знания и навыки для создания инновационных ИТ-решений, которые будут надежны и безопасны для ваших бизнес-процессов!</vt:lpstr>
      <vt:lpstr>Необходимо разработать модель для прогнозирования и поддержки стабильной работы ИТ-решений. Минимизировать ошибки системы с помощью повышения качества классификации запросов засчет выявления в данных аномалий и причин их возникновения.</vt:lpstr>
      <vt:lpstr>1) Изучили концепцию данных и бизнес-составляющую 2) Провели разведочный анализ 3) Выявили аномалии в данных  4) Определили паттерны их возникновения 5) Разработали 2 решения для бизнеса 6) Реализовали web-интерфейс</vt:lpstr>
      <vt:lpstr>Презентация PowerPoint</vt:lpstr>
      <vt:lpstr>Презентация PowerPoint</vt:lpstr>
      <vt:lpstr>тяжелое по ресурсам, затратное по времени, но точное по классификации (реализовано на нейросетевом подходе (SBERT от SBER) для выделения информации из текста)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предсказание_исполнителя</dc:title>
  <dc:creator>Ahaha Enns</dc:creator>
  <cp:lastModifiedBy>Виктория Смурыгина</cp:lastModifiedBy>
  <cp:revision>74</cp:revision>
  <dcterms:created xsi:type="dcterms:W3CDTF">2023-04-18T09:02:41Z</dcterms:created>
  <dcterms:modified xsi:type="dcterms:W3CDTF">2023-05-21T07:51:53Z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2022-12-23T00:00:00Z</vt:filetime>
  </property>
  <property fmtid="{D5CDD505-2E9C-101B-9397-08002B2CF9AE}" pid="3" name="Creator">
    <vt:lpwstr>Keynote</vt:lpwstr>
  </property>
  <property fmtid="{D5CDD505-2E9C-101B-9397-08002B2CF9AE}" pid="4" name="LastSaved">
    <vt:filetime>2023-04-18T00:00:00Z</vt:filetime>
  </property>
</Properties>
</file>